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9" r:id="rId4"/>
    <p:sldId id="262" r:id="rId5"/>
    <p:sldId id="267" r:id="rId6"/>
    <p:sldId id="268" r:id="rId7"/>
    <p:sldId id="265" r:id="rId8"/>
    <p:sldId id="260" r:id="rId9"/>
    <p:sldId id="261" r:id="rId10"/>
    <p:sldId id="263" r:id="rId11"/>
    <p:sldId id="270" r:id="rId12"/>
    <p:sldId id="258" r:id="rId13"/>
    <p:sldId id="264" r:id="rId14"/>
    <p:sldId id="269" r:id="rId15"/>
    <p:sldId id="271" r:id="rId16"/>
    <p:sldId id="266" r:id="rId17"/>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5" autoAdjust="0"/>
    <p:restoredTop sz="94660"/>
  </p:normalViewPr>
  <p:slideViewPr>
    <p:cSldViewPr snapToGrid="0">
      <p:cViewPr varScale="1">
        <p:scale>
          <a:sx n="26" d="100"/>
          <a:sy n="26" d="100"/>
        </p:scale>
        <p:origin x="29"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0140ECA-1E96-4B6C-AFF7-DA90521F87B6}" type="datetimeFigureOut">
              <a:rPr kumimoji="1" lang="ja-JP" altLang="en-US" smtClean="0"/>
              <a:t>2020/11/28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255589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140ECA-1E96-4B6C-AFF7-DA90521F87B6}" type="datetimeFigureOut">
              <a:rPr kumimoji="1" lang="ja-JP" altLang="en-US" smtClean="0"/>
              <a:t>2020/11/28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1665333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140ECA-1E96-4B6C-AFF7-DA90521F87B6}" type="datetimeFigureOut">
              <a:rPr kumimoji="1" lang="ja-JP" altLang="en-US" smtClean="0"/>
              <a:t>2020/11/28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1933877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140ECA-1E96-4B6C-AFF7-DA90521F87B6}" type="datetimeFigureOut">
              <a:rPr kumimoji="1" lang="ja-JP" altLang="en-US" smtClean="0"/>
              <a:t>2020/11/28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599750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0140ECA-1E96-4B6C-AFF7-DA90521F87B6}" type="datetimeFigureOut">
              <a:rPr kumimoji="1" lang="ja-JP" altLang="en-US" smtClean="0"/>
              <a:t>2020/11/28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191965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0140ECA-1E96-4B6C-AFF7-DA90521F87B6}" type="datetimeFigureOut">
              <a:rPr kumimoji="1" lang="ja-JP" altLang="en-US" smtClean="0"/>
              <a:t>2020/11/28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277875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0140ECA-1E96-4B6C-AFF7-DA90521F87B6}" type="datetimeFigureOut">
              <a:rPr kumimoji="1" lang="ja-JP" altLang="en-US" smtClean="0"/>
              <a:t>2020/11/28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3434063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0140ECA-1E96-4B6C-AFF7-DA90521F87B6}" type="datetimeFigureOut">
              <a:rPr kumimoji="1" lang="ja-JP" altLang="en-US" smtClean="0"/>
              <a:t>2020/11/28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201617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0140ECA-1E96-4B6C-AFF7-DA90521F87B6}" type="datetimeFigureOut">
              <a:rPr kumimoji="1" lang="ja-JP" altLang="en-US" smtClean="0"/>
              <a:t>2020/11/28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186951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0140ECA-1E96-4B6C-AFF7-DA90521F87B6}" type="datetimeFigureOut">
              <a:rPr kumimoji="1" lang="ja-JP" altLang="en-US" smtClean="0"/>
              <a:t>2020/11/28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2073566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0140ECA-1E96-4B6C-AFF7-DA90521F87B6}" type="datetimeFigureOut">
              <a:rPr kumimoji="1" lang="ja-JP" altLang="en-US" smtClean="0"/>
              <a:t>2020/11/28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69371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40ECA-1E96-4B6C-AFF7-DA90521F87B6}" type="datetimeFigureOut">
              <a:rPr kumimoji="1" lang="ja-JP" altLang="en-US" smtClean="0"/>
              <a:t>2020/11/28</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D55B3-4581-440C-A25A-E0966291025D}" type="slidenum">
              <a:rPr kumimoji="1" lang="ja-JP" altLang="en-US" smtClean="0"/>
              <a:t>‹#›</a:t>
            </a:fld>
            <a:endParaRPr kumimoji="1" lang="ja-JP" altLang="en-US"/>
          </a:p>
        </p:txBody>
      </p:sp>
    </p:spTree>
    <p:extLst>
      <p:ext uri="{BB962C8B-B14F-4D97-AF65-F5344CB8AC3E}">
        <p14:creationId xmlns:p14="http://schemas.microsoft.com/office/powerpoint/2010/main" val="107480672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334462" y="0"/>
            <a:ext cx="9144000" cy="2387600"/>
          </a:xfrm>
        </p:spPr>
        <p:txBody>
          <a:bodyPr>
            <a:normAutofit/>
          </a:bodyPr>
          <a:lstStyle/>
          <a:p>
            <a:pPr algn="l"/>
            <a:r>
              <a:rPr lang="ja-JP" altLang="ja-JP" sz="4400" b="1" dirty="0" smtClean="0"/>
              <a:t>クルードラゴン宇宙船</a:t>
            </a:r>
            <a:r>
              <a:rPr lang="en-US" altLang="ja-JP" sz="4400" b="1" dirty="0" smtClean="0"/>
              <a:t/>
            </a:r>
            <a:br>
              <a:rPr lang="en-US" altLang="ja-JP" sz="4400" b="1" dirty="0" smtClean="0"/>
            </a:br>
            <a:r>
              <a:rPr lang="ja-JP" altLang="en-US" sz="4400" b="1" dirty="0" smtClean="0"/>
              <a:t>打ち上げ</a:t>
            </a:r>
            <a:r>
              <a:rPr lang="ja-JP" altLang="ja-JP" sz="4400" b="1" dirty="0" smtClean="0"/>
              <a:t> を見送</a:t>
            </a:r>
            <a:r>
              <a:rPr lang="ja-JP" altLang="en-US" sz="4400" b="1" dirty="0" smtClean="0"/>
              <a:t>って</a:t>
            </a:r>
            <a:r>
              <a:rPr lang="en-US" altLang="ja-JP" sz="4400" b="1" dirty="0" smtClean="0"/>
              <a:t/>
            </a:r>
            <a:br>
              <a:rPr lang="en-US" altLang="ja-JP" sz="4400" b="1" dirty="0" smtClean="0"/>
            </a:br>
            <a:r>
              <a:rPr lang="ja-JP" altLang="en-US" sz="4400" b="1" dirty="0" smtClean="0"/>
              <a:t>３つの感想</a:t>
            </a:r>
            <a:endParaRPr kumimoji="1" lang="ja-JP" altLang="en-US" sz="4400" dirty="0"/>
          </a:p>
        </p:txBody>
      </p:sp>
      <p:sp>
        <p:nvSpPr>
          <p:cNvPr id="3" name="サブタイトル 2"/>
          <p:cNvSpPr>
            <a:spLocks noGrp="1"/>
          </p:cNvSpPr>
          <p:nvPr>
            <p:ph type="subTitle" idx="1"/>
          </p:nvPr>
        </p:nvSpPr>
        <p:spPr>
          <a:xfrm>
            <a:off x="508607" y="5534597"/>
            <a:ext cx="6577584" cy="1811210"/>
          </a:xfrm>
        </p:spPr>
        <p:txBody>
          <a:bodyPr>
            <a:normAutofit/>
          </a:bodyPr>
          <a:lstStyle/>
          <a:p>
            <a:r>
              <a:rPr kumimoji="1" lang="en-US" altLang="ja-JP" sz="3200" dirty="0" smtClean="0"/>
              <a:t>2020</a:t>
            </a:r>
            <a:r>
              <a:rPr kumimoji="1" lang="ja-JP" altLang="en-US" sz="3200" dirty="0" smtClean="0"/>
              <a:t>年</a:t>
            </a:r>
            <a:r>
              <a:rPr kumimoji="1" lang="en-US" altLang="ja-JP" sz="3200" dirty="0" smtClean="0"/>
              <a:t>11</a:t>
            </a:r>
            <a:r>
              <a:rPr kumimoji="1" lang="ja-JP" altLang="en-US" sz="3200" dirty="0" smtClean="0"/>
              <a:t>月</a:t>
            </a:r>
            <a:r>
              <a:rPr kumimoji="1" lang="en-US" altLang="ja-JP" sz="3200" dirty="0" smtClean="0"/>
              <a:t>28</a:t>
            </a:r>
            <a:r>
              <a:rPr kumimoji="1" lang="ja-JP" altLang="en-US" sz="3200" dirty="0" smtClean="0"/>
              <a:t>日</a:t>
            </a:r>
            <a:endParaRPr kumimoji="1" lang="en-US" altLang="ja-JP" sz="3200" dirty="0" smtClean="0"/>
          </a:p>
          <a:p>
            <a:r>
              <a:rPr lang="ja-JP" altLang="en-US" sz="3200" dirty="0" smtClean="0"/>
              <a:t>高津</a:t>
            </a:r>
            <a:r>
              <a:rPr lang="en-US" altLang="ja-JP" sz="3200" dirty="0" smtClean="0"/>
              <a:t>5</a:t>
            </a:r>
            <a:r>
              <a:rPr lang="ja-JP" altLang="en-US" sz="3200" dirty="0" smtClean="0"/>
              <a:t>期会</a:t>
            </a:r>
            <a:r>
              <a:rPr lang="en-US" altLang="ja-JP" sz="3200" dirty="0" smtClean="0"/>
              <a:t>KOZOOM</a:t>
            </a:r>
            <a:r>
              <a:rPr lang="ja-JP" altLang="en-US" sz="3200" dirty="0" smtClean="0"/>
              <a:t>サロン</a:t>
            </a:r>
            <a:r>
              <a:rPr lang="en-US" altLang="ja-JP" sz="3200" dirty="0" smtClean="0"/>
              <a:t>28</a:t>
            </a:r>
            <a:r>
              <a:rPr lang="ja-JP" altLang="en-US" sz="3200" dirty="0" smtClean="0"/>
              <a:t>にて</a:t>
            </a:r>
            <a:endParaRPr kumimoji="1" lang="ja-JP" altLang="en-US" sz="32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3760" y="690826"/>
            <a:ext cx="4078224" cy="5749376"/>
          </a:xfrm>
          <a:prstGeom prst="rect">
            <a:avLst/>
          </a:prstGeom>
        </p:spPr>
      </p:pic>
      <p:sp>
        <p:nvSpPr>
          <p:cNvPr id="5" name="テキスト ボックス 4"/>
          <p:cNvSpPr txBox="1"/>
          <p:nvPr/>
        </p:nvSpPr>
        <p:spPr>
          <a:xfrm>
            <a:off x="658368" y="2613142"/>
            <a:ext cx="6124942" cy="2862322"/>
          </a:xfrm>
          <a:prstGeom prst="rect">
            <a:avLst/>
          </a:prstGeom>
          <a:noFill/>
        </p:spPr>
        <p:txBody>
          <a:bodyPr wrap="square" rtlCol="0">
            <a:spAutoFit/>
          </a:bodyPr>
          <a:lstStyle/>
          <a:p>
            <a:r>
              <a:rPr kumimoji="1" lang="ja-JP" altLang="en-US" sz="3600" dirty="0" smtClean="0"/>
              <a:t>彼のミッションや</a:t>
            </a:r>
            <a:r>
              <a:rPr kumimoji="1" lang="en-US" altLang="ja-JP" sz="3600" dirty="0" smtClean="0"/>
              <a:t>ISS</a:t>
            </a:r>
            <a:r>
              <a:rPr kumimoji="1" lang="ja-JP" altLang="en-US" sz="3600" dirty="0" err="1" smtClean="0"/>
              <a:t>での</a:t>
            </a:r>
            <a:r>
              <a:rPr kumimoji="1" lang="ja-JP" altLang="en-US" sz="3600" dirty="0" smtClean="0"/>
              <a:t>生活は</a:t>
            </a:r>
            <a:r>
              <a:rPr kumimoji="1" lang="en-US" altLang="ja-JP" sz="3600" dirty="0" smtClean="0"/>
              <a:t>JAXA</a:t>
            </a:r>
            <a:r>
              <a:rPr kumimoji="1" lang="ja-JP" altLang="en-US" sz="3600" dirty="0" smtClean="0"/>
              <a:t>のホームページに詳しく載っていますのでご覧ください。</a:t>
            </a:r>
            <a:endParaRPr kumimoji="1" lang="en-US" altLang="ja-JP" sz="3600" dirty="0" smtClean="0"/>
          </a:p>
          <a:p>
            <a:r>
              <a:rPr lang="ja-JP" altLang="en-US" sz="3600" dirty="0"/>
              <a:t>今回</a:t>
            </a:r>
            <a:r>
              <a:rPr lang="ja-JP" altLang="en-US" sz="3600" dirty="0" smtClean="0"/>
              <a:t>は</a:t>
            </a:r>
            <a:r>
              <a:rPr lang="ja-JP" altLang="en-US" sz="3600" dirty="0"/>
              <a:t>私</a:t>
            </a:r>
            <a:r>
              <a:rPr lang="ja-JP" altLang="en-US" sz="3600" dirty="0" smtClean="0"/>
              <a:t>の</a:t>
            </a:r>
            <a:r>
              <a:rPr lang="ja-JP" altLang="en-US" sz="3600" dirty="0"/>
              <a:t>私的</a:t>
            </a:r>
            <a:r>
              <a:rPr lang="ja-JP" altLang="en-US" sz="3600" dirty="0" smtClean="0"/>
              <a:t>な</a:t>
            </a:r>
            <a:r>
              <a:rPr lang="ja-JP" altLang="en-US" sz="3600" dirty="0"/>
              <a:t>感想</a:t>
            </a:r>
            <a:r>
              <a:rPr lang="ja-JP" altLang="en-US" sz="3600" dirty="0" smtClean="0"/>
              <a:t>だけお</a:t>
            </a:r>
            <a:r>
              <a:rPr lang="ja-JP" altLang="en-US" sz="3600" dirty="0"/>
              <a:t>話</a:t>
            </a:r>
            <a:r>
              <a:rPr lang="ja-JP" altLang="en-US" sz="3600" dirty="0" smtClean="0"/>
              <a:t>します</a:t>
            </a:r>
            <a:r>
              <a:rPr lang="ja-JP" altLang="en-US" sz="3600" dirty="0"/>
              <a:t>。</a:t>
            </a:r>
            <a:endParaRPr kumimoji="1" lang="ja-JP" altLang="en-US" sz="3600" dirty="0"/>
          </a:p>
        </p:txBody>
      </p:sp>
    </p:spTree>
    <p:extLst>
      <p:ext uri="{BB962C8B-B14F-4D97-AF65-F5344CB8AC3E}">
        <p14:creationId xmlns:p14="http://schemas.microsoft.com/office/powerpoint/2010/main" val="31355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46111" y="452718"/>
            <a:ext cx="10399841" cy="1400530"/>
          </a:xfrm>
        </p:spPr>
        <p:txBody>
          <a:bodyPr/>
          <a:lstStyle/>
          <a:p>
            <a:r>
              <a:rPr lang="ja-JP" altLang="en-US" dirty="0" smtClean="0"/>
              <a:t>②</a:t>
            </a:r>
            <a:r>
              <a:rPr lang="ja-JP" altLang="en-US" sz="3600" dirty="0" smtClean="0"/>
              <a:t>宇宙</a:t>
            </a:r>
            <a:r>
              <a:rPr lang="ja-JP" altLang="en-US" sz="3600" dirty="0"/>
              <a:t>飛行士の健康管理</a:t>
            </a:r>
            <a:r>
              <a:rPr lang="ja-JP" altLang="en-US" dirty="0"/>
              <a:t>　</a:t>
            </a:r>
            <a:r>
              <a:rPr lang="ja-JP" altLang="en-US" sz="3200" dirty="0"/>
              <a:t>その小さな一役　父親</a:t>
            </a:r>
            <a:endParaRPr kumimoji="1" lang="ja-JP" altLang="en-US" sz="3200" dirty="0"/>
          </a:p>
        </p:txBody>
      </p:sp>
      <p:sp>
        <p:nvSpPr>
          <p:cNvPr id="3" name="コンテンツ プレースホルダー 2"/>
          <p:cNvSpPr>
            <a:spLocks noGrp="1"/>
          </p:cNvSpPr>
          <p:nvPr>
            <p:ph idx="1"/>
          </p:nvPr>
        </p:nvSpPr>
        <p:spPr>
          <a:solidFill>
            <a:schemeClr val="accent2">
              <a:lumMod val="20000"/>
              <a:lumOff val="80000"/>
            </a:schemeClr>
          </a:solidFill>
        </p:spPr>
        <p:txBody>
          <a:bodyPr>
            <a:normAutofit/>
          </a:bodyPr>
          <a:lstStyle/>
          <a:p>
            <a:r>
              <a:rPr lang="ja-JP" altLang="en-US" sz="3600" dirty="0"/>
              <a:t>今回渡米に</a:t>
            </a:r>
            <a:r>
              <a:rPr lang="ja-JP" altLang="en-US" sz="3600" dirty="0" smtClean="0"/>
              <a:t>当たって</a:t>
            </a:r>
            <a:r>
              <a:rPr lang="en-US" altLang="ja-JP" sz="3600" dirty="0" smtClean="0"/>
              <a:t>JAXA</a:t>
            </a:r>
            <a:r>
              <a:rPr lang="ja-JP" altLang="en-US" sz="3600" dirty="0" smtClean="0"/>
              <a:t>の医師は、私</a:t>
            </a:r>
            <a:r>
              <a:rPr lang="ja-JP" altLang="en-US" sz="3600" dirty="0"/>
              <a:t>のかかりつけ医師と直接コンタクト</a:t>
            </a:r>
            <a:r>
              <a:rPr lang="ja-JP" altLang="en-US" sz="3600" dirty="0" smtClean="0"/>
              <a:t>され、準備のため全面的</a:t>
            </a:r>
            <a:r>
              <a:rPr lang="ja-JP" altLang="en-US" sz="3600" dirty="0"/>
              <a:t>の精密</a:t>
            </a:r>
            <a:r>
              <a:rPr lang="ja-JP" altLang="en-US" sz="3600" dirty="0" smtClean="0"/>
              <a:t>検査を求められました。病歴や今の血圧など詳細</a:t>
            </a:r>
            <a:r>
              <a:rPr lang="ja-JP" altLang="en-US" sz="3600" dirty="0"/>
              <a:t>に把握され渡米の</a:t>
            </a:r>
            <a:r>
              <a:rPr lang="en-US" altLang="ja-JP" sz="3600" dirty="0"/>
              <a:t>OK</a:t>
            </a:r>
            <a:r>
              <a:rPr lang="ja-JP" altLang="en-US" sz="3600" dirty="0"/>
              <a:t>が出ました。</a:t>
            </a:r>
            <a:endParaRPr lang="en-US" altLang="ja-JP" sz="3600" dirty="0"/>
          </a:p>
          <a:p>
            <a:r>
              <a:rPr lang="ja-JP" altLang="en-US" sz="3600" dirty="0" smtClean="0"/>
              <a:t>そして</a:t>
            </a:r>
            <a:r>
              <a:rPr lang="ja-JP" altLang="en-US" sz="3600" dirty="0"/>
              <a:t>渡米</a:t>
            </a:r>
            <a:r>
              <a:rPr lang="ja-JP" altLang="en-US" sz="3600" dirty="0" smtClean="0"/>
              <a:t>のつきそってくれました。</a:t>
            </a:r>
            <a:r>
              <a:rPr lang="ja-JP" altLang="en-US" sz="3600" dirty="0"/>
              <a:t>実は滞在中の二日目に血圧が異常に</a:t>
            </a:r>
            <a:r>
              <a:rPr lang="ja-JP" altLang="en-US" sz="3600" dirty="0" smtClean="0"/>
              <a:t>上がったのですが、その時すぐ診察してくれ</a:t>
            </a:r>
            <a:r>
              <a:rPr lang="ja-JP" altLang="en-US" sz="3600" dirty="0"/>
              <a:t>、はかり方に問題があり正常であることがわかったのです。</a:t>
            </a:r>
            <a:endParaRPr lang="en-US" altLang="ja-JP" sz="3600" dirty="0"/>
          </a:p>
          <a:p>
            <a:endParaRPr kumimoji="1" lang="ja-JP" altLang="en-US" sz="3600" dirty="0"/>
          </a:p>
        </p:txBody>
      </p:sp>
    </p:spTree>
    <p:extLst>
      <p:ext uri="{BB962C8B-B14F-4D97-AF65-F5344CB8AC3E}">
        <p14:creationId xmlns:p14="http://schemas.microsoft.com/office/powerpoint/2010/main" val="375336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1353800" cy="1325563"/>
          </a:xfrm>
        </p:spPr>
        <p:txBody>
          <a:bodyPr/>
          <a:lstStyle/>
          <a:p>
            <a:r>
              <a:rPr lang="ja-JP" altLang="en-US" dirty="0"/>
              <a:t>②宇宙飛行士の健康管理　</a:t>
            </a:r>
            <a:r>
              <a:rPr lang="ja-JP" altLang="en-US" sz="4000" dirty="0"/>
              <a:t>その小さな</a:t>
            </a:r>
            <a:r>
              <a:rPr lang="ja-JP" altLang="en-US" sz="4000" dirty="0" smtClean="0"/>
              <a:t>一役父親</a:t>
            </a:r>
            <a:endParaRPr kumimoji="1" lang="ja-JP" altLang="en-US" dirty="0"/>
          </a:p>
        </p:txBody>
      </p:sp>
      <p:sp>
        <p:nvSpPr>
          <p:cNvPr id="3" name="コンテンツ プレースホルダー 2"/>
          <p:cNvSpPr>
            <a:spLocks noGrp="1"/>
          </p:cNvSpPr>
          <p:nvPr>
            <p:ph idx="1"/>
          </p:nvPr>
        </p:nvSpPr>
        <p:spPr>
          <a:xfrm>
            <a:off x="691896" y="2167382"/>
            <a:ext cx="10515600" cy="4351338"/>
          </a:xfrm>
        </p:spPr>
        <p:txBody>
          <a:bodyPr>
            <a:normAutofit/>
          </a:bodyPr>
          <a:lstStyle/>
          <a:p>
            <a:r>
              <a:rPr lang="ja-JP" altLang="en-US" sz="4000" dirty="0"/>
              <a:t>ミッション中は家族</a:t>
            </a:r>
            <a:r>
              <a:rPr lang="ja-JP" altLang="en-US" sz="4000" dirty="0" smtClean="0"/>
              <a:t>の健康はもとよりですが、高齢の父も健在であることが、</a:t>
            </a:r>
            <a:r>
              <a:rPr lang="ja-JP" altLang="en-US" sz="4000" dirty="0"/>
              <a:t>宇宙飛行士</a:t>
            </a:r>
            <a:r>
              <a:rPr lang="ja-JP" altLang="en-US" sz="4000" dirty="0" smtClean="0"/>
              <a:t>のこころの安定には役立つのでしょう。</a:t>
            </a:r>
            <a:endParaRPr lang="en-US" altLang="ja-JP" sz="4000" dirty="0"/>
          </a:p>
          <a:p>
            <a:r>
              <a:rPr lang="ja-JP" altLang="en-US" sz="4000" dirty="0"/>
              <a:t>ともかくも</a:t>
            </a:r>
            <a:r>
              <a:rPr lang="ja-JP" altLang="en-US" sz="4000" dirty="0" smtClean="0"/>
              <a:t>私も、無事</a:t>
            </a:r>
            <a:r>
              <a:rPr lang="ja-JP" altLang="en-US" sz="4000" dirty="0"/>
              <a:t>で元気でいなければ</a:t>
            </a:r>
            <a:r>
              <a:rPr lang="ja-JP" altLang="en-US" sz="4000" dirty="0" smtClean="0"/>
              <a:t>ならないの</a:t>
            </a:r>
            <a:r>
              <a:rPr lang="ja-JP" altLang="en-US" sz="4000" dirty="0"/>
              <a:t>です</a:t>
            </a:r>
            <a:r>
              <a:rPr lang="ja-JP" altLang="en-US" sz="4000" dirty="0" smtClean="0"/>
              <a:t>。半年</a:t>
            </a:r>
            <a:r>
              <a:rPr lang="ja-JP" altLang="en-US" sz="4000" dirty="0"/>
              <a:t>のミッションを終え帰還する</a:t>
            </a:r>
            <a:r>
              <a:rPr lang="ja-JP" altLang="en-US" sz="4000" dirty="0" smtClean="0"/>
              <a:t>までは。</a:t>
            </a:r>
            <a:endParaRPr lang="ja-JP" altLang="en-US" sz="4000" dirty="0"/>
          </a:p>
          <a:p>
            <a:endParaRPr kumimoji="1" lang="ja-JP" altLang="en-US" sz="4000" dirty="0"/>
          </a:p>
        </p:txBody>
      </p:sp>
    </p:spTree>
    <p:extLst>
      <p:ext uri="{BB962C8B-B14F-4D97-AF65-F5344CB8AC3E}">
        <p14:creationId xmlns:p14="http://schemas.microsoft.com/office/powerpoint/2010/main" val="3281353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91973"/>
            <a:ext cx="10515600" cy="1325563"/>
          </a:xfrm>
        </p:spPr>
        <p:txBody>
          <a:bodyPr/>
          <a:lstStyle/>
          <a:p>
            <a:r>
              <a:rPr kumimoji="1" lang="ja-JP" altLang="en-US" dirty="0" smtClean="0"/>
              <a:t>③　熱烈ファンの存在</a:t>
            </a:r>
            <a:endParaRPr kumimoji="1" lang="ja-JP" altLang="en-US" dirty="0"/>
          </a:p>
        </p:txBody>
      </p:sp>
      <p:sp>
        <p:nvSpPr>
          <p:cNvPr id="3" name="コンテンツ プレースホルダー 2"/>
          <p:cNvSpPr>
            <a:spLocks noGrp="1"/>
          </p:cNvSpPr>
          <p:nvPr>
            <p:ph idx="1"/>
          </p:nvPr>
        </p:nvSpPr>
        <p:spPr>
          <a:xfrm>
            <a:off x="710184" y="1617536"/>
            <a:ext cx="6074664" cy="5240464"/>
          </a:xfrm>
        </p:spPr>
        <p:txBody>
          <a:bodyPr>
            <a:normAutofit lnSpcReduction="10000"/>
          </a:bodyPr>
          <a:lstStyle/>
          <a:p>
            <a:r>
              <a:rPr kumimoji="1" lang="ja-JP" altLang="en-US" sz="3900" dirty="0" smtClean="0"/>
              <a:t>コロナのためこれまでのような大勢の応援団は渡米できません。多くの希望者に折角のご希望がかなわないことを了解してもらったのです。</a:t>
            </a:r>
            <a:endParaRPr kumimoji="1" lang="en-US" altLang="ja-JP" sz="3900" dirty="0" smtClean="0"/>
          </a:p>
          <a:p>
            <a:r>
              <a:rPr lang="ja-JP" altLang="en-US" sz="3900" dirty="0" smtClean="0"/>
              <a:t>観覧席も閑散としています。</a:t>
            </a:r>
            <a:endParaRPr lang="en-US" altLang="ja-JP" sz="3900" dirty="0" smtClean="0"/>
          </a:p>
          <a:p>
            <a:pPr lvl="1"/>
            <a:r>
              <a:rPr kumimoji="1" lang="ja-JP" altLang="en-US" sz="3500" dirty="0"/>
              <a:t>右上</a:t>
            </a:r>
            <a:r>
              <a:rPr kumimoji="1" lang="ja-JP" altLang="en-US" sz="3500" dirty="0" smtClean="0"/>
              <a:t>は今回の観覧席</a:t>
            </a:r>
            <a:endParaRPr kumimoji="1" lang="en-US" altLang="ja-JP" sz="3500" dirty="0" smtClean="0"/>
          </a:p>
          <a:p>
            <a:pPr lvl="1"/>
            <a:r>
              <a:rPr lang="ja-JP" altLang="en-US" sz="3500" dirty="0"/>
              <a:t>下</a:t>
            </a:r>
            <a:r>
              <a:rPr lang="ja-JP" altLang="en-US" sz="3500" dirty="0" smtClean="0"/>
              <a:t>は</a:t>
            </a:r>
            <a:r>
              <a:rPr lang="en-US" altLang="ja-JP" sz="3500" dirty="0" smtClean="0"/>
              <a:t>2005</a:t>
            </a:r>
            <a:r>
              <a:rPr lang="ja-JP" altLang="en-US" sz="3500" dirty="0" smtClean="0"/>
              <a:t>年のスペース</a:t>
            </a:r>
            <a:r>
              <a:rPr kumimoji="1" lang="ja-JP" altLang="en-US" sz="3500" dirty="0" smtClean="0"/>
              <a:t>シャトル打ち上げ</a:t>
            </a:r>
            <a:r>
              <a:rPr lang="ja-JP" altLang="en-US" sz="3500" dirty="0" smtClean="0"/>
              <a:t>の時の観覧席</a:t>
            </a:r>
            <a:endParaRPr kumimoji="1" lang="en-US" altLang="ja-JP" sz="3500" dirty="0" smtClean="0"/>
          </a:p>
          <a:p>
            <a:endParaRPr kumimoji="1" lang="en-US" altLang="ja-JP" dirty="0" smtClean="0"/>
          </a:p>
          <a:p>
            <a:pPr marL="0" indent="0">
              <a:buNone/>
            </a:pPr>
            <a:endParaRPr kumimoji="1" lang="en-US" altLang="ja-JP" dirty="0" smtClean="0"/>
          </a:p>
          <a:p>
            <a:pPr marL="0" indent="0">
              <a:buNone/>
            </a:pP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6462" y="291973"/>
            <a:ext cx="4062746" cy="3045025"/>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066" y="3632326"/>
            <a:ext cx="4001142" cy="3097658"/>
          </a:xfrm>
          <a:prstGeom prst="rect">
            <a:avLst/>
          </a:prstGeom>
        </p:spPr>
      </p:pic>
    </p:spTree>
    <p:extLst>
      <p:ext uri="{BB962C8B-B14F-4D97-AF65-F5344CB8AC3E}">
        <p14:creationId xmlns:p14="http://schemas.microsoft.com/office/powerpoint/2010/main" val="3107414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③　熱烈</a:t>
            </a:r>
            <a:r>
              <a:rPr lang="ja-JP" altLang="en-US" dirty="0"/>
              <a:t>ファンの存在</a:t>
            </a:r>
            <a:endParaRPr kumimoji="1" lang="ja-JP" altLang="en-US" dirty="0"/>
          </a:p>
        </p:txBody>
      </p:sp>
      <p:sp>
        <p:nvSpPr>
          <p:cNvPr id="3" name="コンテンツ プレースホルダー 2"/>
          <p:cNvSpPr>
            <a:spLocks noGrp="1"/>
          </p:cNvSpPr>
          <p:nvPr>
            <p:ph idx="1"/>
          </p:nvPr>
        </p:nvSpPr>
        <p:spPr>
          <a:xfrm>
            <a:off x="838200" y="1853248"/>
            <a:ext cx="5654040" cy="2298128"/>
          </a:xfrm>
        </p:spPr>
        <p:txBody>
          <a:bodyPr>
            <a:noAutofit/>
          </a:bodyPr>
          <a:lstStyle/>
          <a:p>
            <a:r>
              <a:rPr lang="ja-JP" altLang="en-US" sz="3600" dirty="0"/>
              <a:t>昔の職場の同僚や宇宙飛行士選抜試験を</a:t>
            </a:r>
            <a:r>
              <a:rPr lang="ja-JP" altLang="en-US" sz="3600" dirty="0" err="1"/>
              <a:t>一し</a:t>
            </a:r>
            <a:r>
              <a:rPr lang="ja-JP" altLang="en-US" sz="3600" dirty="0"/>
              <a:t>ょに受けた方々など何しろ熱烈な聡一ファンの方々でした。</a:t>
            </a:r>
            <a:endParaRPr lang="en-US" altLang="ja-JP" sz="3600" dirty="0"/>
          </a:p>
          <a:p>
            <a:endParaRPr kumimoji="1" lang="en-US" altLang="ja-JP" sz="3600" dirty="0" smtClean="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326" y="694944"/>
            <a:ext cx="4851954" cy="3636756"/>
          </a:xfrm>
          <a:prstGeom prst="rect">
            <a:avLst/>
          </a:prstGeom>
        </p:spPr>
      </p:pic>
      <p:sp>
        <p:nvSpPr>
          <p:cNvPr id="7" name="テキスト ボックス 6"/>
          <p:cNvSpPr txBox="1"/>
          <p:nvPr/>
        </p:nvSpPr>
        <p:spPr>
          <a:xfrm>
            <a:off x="1243584" y="4700016"/>
            <a:ext cx="10387584" cy="3139321"/>
          </a:xfrm>
          <a:prstGeom prst="rect">
            <a:avLst/>
          </a:prstGeom>
          <a:noFill/>
        </p:spPr>
        <p:txBody>
          <a:bodyPr wrap="square" rtlCol="0">
            <a:spAutoFit/>
          </a:bodyPr>
          <a:lstStyle/>
          <a:p>
            <a:r>
              <a:rPr lang="ja-JP" altLang="en-US" sz="3600" dirty="0"/>
              <a:t>有名な若手ピアニストのお母さん</a:t>
            </a:r>
            <a:r>
              <a:rPr lang="ja-JP" altLang="en-US" sz="3600" dirty="0" smtClean="0"/>
              <a:t>が参加されておられました、</a:t>
            </a:r>
            <a:r>
              <a:rPr lang="ja-JP" altLang="en-US" sz="3600" dirty="0"/>
              <a:t>娘さんの演奏会　コロナで観客席を埋めることができないので、空けた空席に全部聡一の肖像写真で飾って埋めたという演奏会場の写真を見せていただいたりしました。</a:t>
            </a:r>
            <a:endParaRPr lang="en-US" altLang="ja-JP" sz="3600" dirty="0"/>
          </a:p>
          <a:p>
            <a:endParaRPr kumimoji="1" lang="ja-JP" altLang="en-US" dirty="0"/>
          </a:p>
        </p:txBody>
      </p:sp>
    </p:spTree>
    <p:extLst>
      <p:ext uri="{BB962C8B-B14F-4D97-AF65-F5344CB8AC3E}">
        <p14:creationId xmlns:p14="http://schemas.microsoft.com/office/powerpoint/2010/main" val="1995835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③　熱烈ファンの存在</a:t>
            </a:r>
            <a:endParaRPr kumimoji="1" lang="ja-JP" altLang="en-US" dirty="0"/>
          </a:p>
        </p:txBody>
      </p:sp>
      <p:sp>
        <p:nvSpPr>
          <p:cNvPr id="3" name="コンテンツ プレースホルダー 2"/>
          <p:cNvSpPr>
            <a:spLocks noGrp="1"/>
          </p:cNvSpPr>
          <p:nvPr>
            <p:ph idx="1"/>
          </p:nvPr>
        </p:nvSpPr>
        <p:spPr>
          <a:xfrm>
            <a:off x="0" y="2001584"/>
            <a:ext cx="8122920" cy="3996880"/>
          </a:xfrm>
        </p:spPr>
        <p:txBody>
          <a:bodyPr>
            <a:normAutofit/>
          </a:bodyPr>
          <a:lstStyle/>
          <a:p>
            <a:r>
              <a:rPr lang="ja-JP" altLang="en-US" sz="3600" dirty="0"/>
              <a:t>滞在中も沢山の方から祝意のメール</a:t>
            </a:r>
            <a:r>
              <a:rPr lang="ja-JP" altLang="en-US" sz="3600" dirty="0" smtClean="0"/>
              <a:t>が</a:t>
            </a:r>
            <a:endParaRPr lang="en-US" altLang="ja-JP" sz="3600" dirty="0" smtClean="0"/>
          </a:p>
          <a:p>
            <a:pPr marL="0" indent="0">
              <a:buNone/>
            </a:pPr>
            <a:r>
              <a:rPr lang="ja-JP" altLang="en-US" sz="3600" dirty="0" smtClean="0"/>
              <a:t>　飛び込んで</a:t>
            </a:r>
            <a:r>
              <a:rPr lang="ja-JP" altLang="en-US" sz="3600" dirty="0"/>
              <a:t>きました。</a:t>
            </a:r>
            <a:endParaRPr lang="en-US" altLang="ja-JP" sz="3600" dirty="0"/>
          </a:p>
          <a:p>
            <a:r>
              <a:rPr lang="en-US" altLang="ja-JP" sz="3600" dirty="0"/>
              <a:t>1</a:t>
            </a:r>
            <a:r>
              <a:rPr lang="ja-JP" altLang="en-US" sz="3600" dirty="0"/>
              <a:t>年間ご無沙汰していた故加藤先生の娘さんの劇団パオの</a:t>
            </a:r>
            <a:r>
              <a:rPr lang="ja-JP" altLang="en-US" sz="3600" dirty="0" err="1"/>
              <a:t>お</a:t>
            </a:r>
            <a:r>
              <a:rPr lang="en-US" altLang="ja-JP" sz="3600" dirty="0"/>
              <a:t>3</a:t>
            </a:r>
            <a:r>
              <a:rPr lang="ja-JP" altLang="en-US" sz="3600" dirty="0"/>
              <a:t>人から連名で祝意のメールをいただきました。</a:t>
            </a:r>
            <a:endParaRPr lang="en-US" altLang="ja-JP" sz="3600" dirty="0"/>
          </a:p>
          <a:p>
            <a:r>
              <a:rPr lang="ja-JP" altLang="en-US" sz="3600" dirty="0" smtClean="0"/>
              <a:t>皆様</a:t>
            </a:r>
            <a:r>
              <a:rPr lang="ja-JP" altLang="en-US" sz="3600" dirty="0"/>
              <a:t>コロナで暗い気分が吹き飛んだと無条件でよろこんで</a:t>
            </a:r>
            <a:r>
              <a:rPr lang="ja-JP" altLang="en-US" sz="3600" dirty="0" smtClean="0"/>
              <a:t>くださって</a:t>
            </a:r>
            <a:r>
              <a:rPr lang="ja-JP" altLang="en-US" sz="3600" dirty="0"/>
              <a:t>います</a:t>
            </a:r>
            <a:r>
              <a:rPr lang="ja-JP" altLang="en-US" sz="3600" dirty="0" smtClean="0"/>
              <a:t>。</a:t>
            </a:r>
            <a:endParaRPr lang="en-US" altLang="ja-JP" sz="3600"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0" y="1234307"/>
            <a:ext cx="2875509" cy="3835565"/>
          </a:xfrm>
          <a:prstGeom prst="rect">
            <a:avLst/>
          </a:prstGeom>
        </p:spPr>
      </p:pic>
      <p:sp>
        <p:nvSpPr>
          <p:cNvPr id="8" name="テキスト ボックス 7"/>
          <p:cNvSpPr txBox="1"/>
          <p:nvPr/>
        </p:nvSpPr>
        <p:spPr>
          <a:xfrm>
            <a:off x="8769095" y="5305966"/>
            <a:ext cx="3259557" cy="1384995"/>
          </a:xfrm>
          <a:prstGeom prst="rect">
            <a:avLst/>
          </a:prstGeom>
          <a:noFill/>
        </p:spPr>
        <p:txBody>
          <a:bodyPr wrap="square" rtlCol="0">
            <a:spAutoFit/>
          </a:bodyPr>
          <a:lstStyle/>
          <a:p>
            <a:r>
              <a:rPr kumimoji="1" lang="ja-JP" altLang="en-US" sz="2800" dirty="0" smtClean="0"/>
              <a:t>今回一緒に行った孫の一輝、彼も熱心なフォロワー</a:t>
            </a:r>
            <a:endParaRPr kumimoji="1" lang="ja-JP" altLang="en-US" sz="2800" dirty="0"/>
          </a:p>
        </p:txBody>
      </p:sp>
    </p:spTree>
    <p:extLst>
      <p:ext uri="{BB962C8B-B14F-4D97-AF65-F5344CB8AC3E}">
        <p14:creationId xmlns:p14="http://schemas.microsoft.com/office/powerpoint/2010/main" val="2151611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③　熱烈ファンの存在</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4000" dirty="0"/>
              <a:t>聡一の人格にほれ込んでくださる方もおられるのですが、それはやはり「宇宙に飛び出していく人間」への祝意でしょう。</a:t>
            </a:r>
            <a:endParaRPr lang="en-US" altLang="ja-JP" sz="4000" dirty="0"/>
          </a:p>
          <a:p>
            <a:r>
              <a:rPr lang="ja-JP" altLang="en-US" sz="4000" dirty="0"/>
              <a:t>故加藤敬一先生は、彼を「新人類」と呼んで下さったのです</a:t>
            </a:r>
            <a:r>
              <a:rPr lang="ja-JP" altLang="en-US" sz="4000" dirty="0" smtClean="0"/>
              <a:t>。</a:t>
            </a:r>
            <a:endParaRPr lang="en-US" altLang="ja-JP" sz="4000" dirty="0" smtClean="0"/>
          </a:p>
          <a:p>
            <a:r>
              <a:rPr lang="ja-JP" altLang="en-US" sz="4000" dirty="0" smtClean="0"/>
              <a:t>その祝意と同じなのだなと</a:t>
            </a:r>
            <a:r>
              <a:rPr lang="ja-JP" altLang="en-US" sz="4000" dirty="0"/>
              <a:t>思います。</a:t>
            </a:r>
            <a:endParaRPr lang="en-US" altLang="ja-JP" sz="4000" dirty="0"/>
          </a:p>
          <a:p>
            <a:endParaRPr kumimoji="1" lang="ja-JP" altLang="en-US" sz="4000" dirty="0"/>
          </a:p>
        </p:txBody>
      </p:sp>
    </p:spTree>
    <p:extLst>
      <p:ext uri="{BB962C8B-B14F-4D97-AF65-F5344CB8AC3E}">
        <p14:creationId xmlns:p14="http://schemas.microsoft.com/office/powerpoint/2010/main" val="3751851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t>これから来年</a:t>
            </a:r>
            <a:r>
              <a:rPr kumimoji="1" lang="en-US" altLang="ja-JP" sz="4000" dirty="0" smtClean="0"/>
              <a:t>4</a:t>
            </a:r>
            <a:r>
              <a:rPr kumimoji="1" lang="ja-JP" altLang="en-US" sz="4000" dirty="0" smtClean="0"/>
              <a:t>月初めまで</a:t>
            </a:r>
            <a:r>
              <a:rPr kumimoji="1" lang="en-US" altLang="ja-JP" sz="4000" dirty="0" smtClean="0"/>
              <a:t>ISS</a:t>
            </a:r>
            <a:r>
              <a:rPr kumimoji="1" lang="ja-JP" altLang="en-US" sz="4000" dirty="0" err="1" smtClean="0"/>
              <a:t>に滞</a:t>
            </a:r>
            <a:r>
              <a:rPr kumimoji="1" lang="ja-JP" altLang="en-US" sz="4000" dirty="0" smtClean="0"/>
              <a:t>在します。</a:t>
            </a:r>
            <a:endParaRPr kumimoji="1" lang="ja-JP" altLang="en-US" sz="4000" dirty="0"/>
          </a:p>
        </p:txBody>
      </p:sp>
      <p:sp>
        <p:nvSpPr>
          <p:cNvPr id="3" name="コンテンツ プレースホルダー 2"/>
          <p:cNvSpPr>
            <a:spLocks noGrp="1"/>
          </p:cNvSpPr>
          <p:nvPr>
            <p:ph idx="1"/>
          </p:nvPr>
        </p:nvSpPr>
        <p:spPr>
          <a:xfrm>
            <a:off x="0" y="2235199"/>
            <a:ext cx="3169356" cy="3320875"/>
          </a:xfrm>
        </p:spPr>
        <p:txBody>
          <a:bodyPr>
            <a:noAutofit/>
          </a:bodyPr>
          <a:lstStyle/>
          <a:p>
            <a:r>
              <a:rPr kumimoji="1" lang="ja-JP" altLang="en-US" sz="3200" dirty="0" smtClean="0"/>
              <a:t>引き続きご声援をお願いします。</a:t>
            </a:r>
            <a:endParaRPr kumimoji="1" lang="en-US" altLang="ja-JP" sz="3200" dirty="0" smtClean="0"/>
          </a:p>
          <a:p>
            <a:r>
              <a:rPr kumimoji="1" lang="ja-JP" altLang="en-US" sz="3200" dirty="0" smtClean="0"/>
              <a:t>この滞在期間、</a:t>
            </a:r>
            <a:r>
              <a:rPr kumimoji="1" lang="en-US" altLang="ja-JP" sz="3200" dirty="0" smtClean="0"/>
              <a:t>JAXA</a:t>
            </a:r>
            <a:r>
              <a:rPr kumimoji="1" lang="ja-JP" altLang="en-US" sz="3200" dirty="0" smtClean="0"/>
              <a:t>のホームページ</a:t>
            </a:r>
            <a:r>
              <a:rPr lang="ja-JP" altLang="en-US" sz="3200" dirty="0" smtClean="0"/>
              <a:t>には</a:t>
            </a:r>
            <a:r>
              <a:rPr kumimoji="1" lang="ja-JP" altLang="en-US" sz="3200" dirty="0" smtClean="0"/>
              <a:t>野口聡一の特設ページが組まれていますのでご覧いただければ幸いです。</a:t>
            </a:r>
            <a:endParaRPr kumimoji="1" lang="en-US" altLang="ja-JP" sz="3200" dirty="0" smtClean="0"/>
          </a:p>
          <a:p>
            <a:endParaRPr kumimoji="1" lang="ja-JP" altLang="en-US" sz="32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667" y="1690688"/>
            <a:ext cx="8581151" cy="4828731"/>
          </a:xfrm>
          <a:prstGeom prst="rect">
            <a:avLst/>
          </a:prstGeom>
        </p:spPr>
      </p:pic>
    </p:spTree>
    <p:extLst>
      <p:ext uri="{BB962C8B-B14F-4D97-AF65-F5344CB8AC3E}">
        <p14:creationId xmlns:p14="http://schemas.microsoft.com/office/powerpoint/2010/main" val="3211005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a:t/>
            </a:r>
            <a:br>
              <a:rPr lang="en-US" altLang="ja-JP" b="1" dirty="0"/>
            </a:br>
            <a:r>
              <a:rPr lang="ja-JP" altLang="en-US" b="1" dirty="0" smtClean="0"/>
              <a:t>①　</a:t>
            </a:r>
            <a:r>
              <a:rPr lang="en-US" altLang="ja-JP" b="1" dirty="0" smtClean="0"/>
              <a:t>3</a:t>
            </a:r>
            <a:r>
              <a:rPr lang="ja-JP" altLang="en-US" b="1" dirty="0"/>
              <a:t>度目</a:t>
            </a:r>
            <a:r>
              <a:rPr lang="en-US" altLang="ja-JP" b="1" dirty="0"/>
              <a:t>3</a:t>
            </a:r>
            <a:r>
              <a:rPr lang="ja-JP" altLang="en-US" b="1" dirty="0"/>
              <a:t>種類の宇宙</a:t>
            </a:r>
            <a:r>
              <a:rPr lang="ja-JP" altLang="en-US" b="1" dirty="0" smtClean="0"/>
              <a:t>への旅立ち</a:t>
            </a:r>
            <a:r>
              <a:rPr lang="ja-JP" altLang="ja-JP" dirty="0" smtClean="0"/>
              <a:t/>
            </a:r>
            <a:br>
              <a:rPr lang="ja-JP" altLang="ja-JP" dirty="0" smtClean="0"/>
            </a:br>
            <a:endParaRPr kumimoji="1" lang="ja-JP" altLang="en-US" dirty="0"/>
          </a:p>
        </p:txBody>
      </p:sp>
      <p:sp>
        <p:nvSpPr>
          <p:cNvPr id="3" name="コンテンツ プレースホルダー 2"/>
          <p:cNvSpPr>
            <a:spLocks noGrp="1"/>
          </p:cNvSpPr>
          <p:nvPr>
            <p:ph idx="1"/>
          </p:nvPr>
        </p:nvSpPr>
        <p:spPr>
          <a:xfrm>
            <a:off x="655320" y="1825625"/>
            <a:ext cx="10515600" cy="4351338"/>
          </a:xfrm>
        </p:spPr>
        <p:txBody>
          <a:bodyPr>
            <a:normAutofit/>
          </a:bodyPr>
          <a:lstStyle/>
          <a:p>
            <a:r>
              <a:rPr lang="ja-JP" altLang="en-US" sz="4000" b="1" dirty="0"/>
              <a:t>野口宇宙飛行士の今回が</a:t>
            </a:r>
            <a:r>
              <a:rPr lang="en-US" altLang="ja-JP" sz="4000" b="1" dirty="0"/>
              <a:t>3</a:t>
            </a:r>
            <a:r>
              <a:rPr lang="ja-JP" altLang="en-US" sz="4000" b="1" dirty="0"/>
              <a:t>回目の</a:t>
            </a:r>
            <a:r>
              <a:rPr lang="ja-JP" altLang="en-US" sz="4000" b="1" dirty="0" smtClean="0"/>
              <a:t>飛行を</a:t>
            </a:r>
            <a:r>
              <a:rPr lang="en-US" altLang="ja-JP" sz="4000" b="1" dirty="0" smtClean="0"/>
              <a:t>3</a:t>
            </a:r>
            <a:r>
              <a:rPr lang="ja-JP" altLang="en-US" sz="4000" b="1" dirty="0" smtClean="0"/>
              <a:t>種類のロケットで行った。これは</a:t>
            </a:r>
            <a:r>
              <a:rPr lang="ja-JP" altLang="en-US" sz="4000" b="1" dirty="0"/>
              <a:t>世界</a:t>
            </a:r>
            <a:r>
              <a:rPr lang="ja-JP" altLang="en-US" sz="4000" b="1" dirty="0" smtClean="0"/>
              <a:t>でも</a:t>
            </a:r>
            <a:r>
              <a:rPr lang="ja-JP" altLang="en-US" sz="4000" b="1" dirty="0"/>
              <a:t>初</a:t>
            </a:r>
            <a:r>
              <a:rPr lang="ja-JP" altLang="en-US" sz="4000" b="1" dirty="0" smtClean="0"/>
              <a:t>めてのこ</a:t>
            </a:r>
            <a:r>
              <a:rPr lang="ja-JP" altLang="en-US" sz="4000" b="1" dirty="0"/>
              <a:t>と</a:t>
            </a:r>
            <a:endParaRPr lang="en-US" altLang="ja-JP" sz="4000" b="1" dirty="0" smtClean="0"/>
          </a:p>
          <a:p>
            <a:endParaRPr lang="en-US" altLang="ja-JP" sz="4000" b="1" dirty="0" smtClean="0"/>
          </a:p>
          <a:p>
            <a:r>
              <a:rPr lang="ja-JP" altLang="en-US" sz="4000" b="1" dirty="0" smtClean="0"/>
              <a:t>私も宇宙飛行士の父として</a:t>
            </a:r>
            <a:r>
              <a:rPr lang="en-US" altLang="ja-JP" sz="4000" b="1" dirty="0" smtClean="0"/>
              <a:t>3</a:t>
            </a:r>
            <a:r>
              <a:rPr lang="ja-JP" altLang="en-US" sz="4000" b="1" dirty="0" smtClean="0"/>
              <a:t>度目</a:t>
            </a:r>
            <a:r>
              <a:rPr lang="en-US" altLang="ja-JP" sz="4000" b="1" dirty="0" smtClean="0"/>
              <a:t>3</a:t>
            </a:r>
            <a:r>
              <a:rPr lang="ja-JP" altLang="en-US" sz="4000" b="1" dirty="0" smtClean="0"/>
              <a:t>種類の宇宙への見送りができたのです。多分この幸せを味わえた人は世界でも初めてのことでしょう。</a:t>
            </a:r>
            <a:endParaRPr lang="en-US" altLang="ja-JP" sz="4000" b="1" dirty="0" smtClean="0"/>
          </a:p>
        </p:txBody>
      </p:sp>
    </p:spTree>
    <p:extLst>
      <p:ext uri="{BB962C8B-B14F-4D97-AF65-F5344CB8AC3E}">
        <p14:creationId xmlns:p14="http://schemas.microsoft.com/office/powerpoint/2010/main" val="350564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5125"/>
            <a:ext cx="7276729" cy="659003"/>
          </a:xfrm>
        </p:spPr>
        <p:txBody>
          <a:bodyPr>
            <a:normAutofit fontScale="90000"/>
          </a:bodyPr>
          <a:lstStyle/>
          <a:p>
            <a:r>
              <a:rPr kumimoji="1" lang="ja-JP" altLang="en-US" dirty="0" smtClean="0"/>
              <a:t>①</a:t>
            </a:r>
            <a:r>
              <a:rPr lang="en-US" altLang="ja-JP" b="1" dirty="0"/>
              <a:t>3</a:t>
            </a:r>
            <a:r>
              <a:rPr lang="ja-JP" altLang="en-US" b="1" dirty="0"/>
              <a:t>度目</a:t>
            </a:r>
            <a:r>
              <a:rPr lang="en-US" altLang="ja-JP" b="1" dirty="0"/>
              <a:t>3</a:t>
            </a:r>
            <a:r>
              <a:rPr lang="ja-JP" altLang="en-US" b="1" dirty="0"/>
              <a:t>種類の宇宙への旅立ち</a:t>
            </a:r>
            <a:r>
              <a:rPr lang="ja-JP" altLang="ja-JP" dirty="0"/>
              <a:t/>
            </a:r>
            <a:br>
              <a:rPr lang="ja-JP" altLang="ja-JP" dirty="0"/>
            </a:b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591" y="2608505"/>
            <a:ext cx="2707950" cy="4078920"/>
          </a:xfrm>
        </p:spPr>
      </p:pic>
      <p:pic>
        <p:nvPicPr>
          <p:cNvPr id="5" name="図 4"/>
          <p:cNvPicPr>
            <a:picLocks noChangeAspect="1"/>
          </p:cNvPicPr>
          <p:nvPr/>
        </p:nvPicPr>
        <p:blipFill>
          <a:blip r:embed="rId3"/>
          <a:stretch>
            <a:fillRect/>
          </a:stretch>
        </p:blipFill>
        <p:spPr>
          <a:xfrm>
            <a:off x="3181641" y="2008340"/>
            <a:ext cx="4095088" cy="306637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1923" y="0"/>
            <a:ext cx="4054527" cy="5408077"/>
          </a:xfrm>
          <a:prstGeom prst="rect">
            <a:avLst/>
          </a:prstGeom>
        </p:spPr>
      </p:pic>
      <p:sp>
        <p:nvSpPr>
          <p:cNvPr id="7" name="テキスト ボックス 6"/>
          <p:cNvSpPr txBox="1"/>
          <p:nvPr/>
        </p:nvSpPr>
        <p:spPr>
          <a:xfrm>
            <a:off x="0" y="1408176"/>
            <a:ext cx="3037133" cy="1200329"/>
          </a:xfrm>
          <a:prstGeom prst="rect">
            <a:avLst/>
          </a:prstGeom>
          <a:noFill/>
        </p:spPr>
        <p:txBody>
          <a:bodyPr wrap="square" rtlCol="0">
            <a:spAutoFit/>
          </a:bodyPr>
          <a:lstStyle/>
          <a:p>
            <a:r>
              <a:rPr kumimoji="1" lang="en-US" altLang="ja-JP" sz="2400" b="1" dirty="0" smtClean="0"/>
              <a:t>2005</a:t>
            </a:r>
            <a:r>
              <a:rPr kumimoji="1" lang="ja-JP" altLang="en-US" sz="2400" b="1" dirty="0" smtClean="0"/>
              <a:t>年</a:t>
            </a:r>
            <a:r>
              <a:rPr kumimoji="1" lang="en-US" altLang="ja-JP" sz="2400" b="1" dirty="0" smtClean="0"/>
              <a:t>7</a:t>
            </a:r>
            <a:r>
              <a:rPr kumimoji="1" lang="ja-JP" altLang="en-US" sz="2400" b="1" dirty="0" smtClean="0"/>
              <a:t>月</a:t>
            </a:r>
            <a:r>
              <a:rPr kumimoji="1" lang="en-US" altLang="ja-JP" sz="2400" b="1" dirty="0" smtClean="0"/>
              <a:t>23</a:t>
            </a:r>
            <a:r>
              <a:rPr kumimoji="1" lang="ja-JP" altLang="en-US" sz="2400" b="1" dirty="0" smtClean="0"/>
              <a:t>日</a:t>
            </a:r>
            <a:endParaRPr kumimoji="1" lang="en-US" altLang="ja-JP" sz="2400" b="1" dirty="0" smtClean="0"/>
          </a:p>
          <a:p>
            <a:r>
              <a:rPr lang="ja-JP" altLang="en-US" sz="2400" b="1" dirty="0" smtClean="0"/>
              <a:t>スペースシャトル</a:t>
            </a:r>
            <a:endParaRPr lang="en-US" altLang="ja-JP" sz="2400" b="1" dirty="0" smtClean="0"/>
          </a:p>
          <a:p>
            <a:r>
              <a:rPr lang="ja-JP" altLang="en-US" sz="2400" b="1" dirty="0" smtClean="0"/>
              <a:t>ケネディ宇宙</a:t>
            </a:r>
            <a:r>
              <a:rPr lang="ja-JP" altLang="en-US" sz="2400" b="1" dirty="0"/>
              <a:t>センタ</a:t>
            </a:r>
            <a:r>
              <a:rPr lang="ja-JP" altLang="en-US" sz="2400" b="1" dirty="0" smtClean="0"/>
              <a:t>ー</a:t>
            </a:r>
            <a:endParaRPr kumimoji="1" lang="ja-JP" altLang="en-US" sz="2400" b="1" dirty="0"/>
          </a:p>
        </p:txBody>
      </p:sp>
      <p:sp>
        <p:nvSpPr>
          <p:cNvPr id="8" name="テキスト ボックス 7"/>
          <p:cNvSpPr txBox="1"/>
          <p:nvPr/>
        </p:nvSpPr>
        <p:spPr>
          <a:xfrm>
            <a:off x="3233878" y="5084911"/>
            <a:ext cx="3938945" cy="830997"/>
          </a:xfrm>
          <a:prstGeom prst="rect">
            <a:avLst/>
          </a:prstGeom>
          <a:noFill/>
        </p:spPr>
        <p:txBody>
          <a:bodyPr wrap="square" rtlCol="0">
            <a:spAutoFit/>
          </a:bodyPr>
          <a:lstStyle/>
          <a:p>
            <a:r>
              <a:rPr kumimoji="1" lang="en-US" altLang="ja-JP" sz="2400" b="1" dirty="0" smtClean="0"/>
              <a:t>2009</a:t>
            </a:r>
            <a:r>
              <a:rPr kumimoji="1" lang="ja-JP" altLang="en-US" sz="2400" b="1" dirty="0" smtClean="0"/>
              <a:t>年</a:t>
            </a:r>
            <a:r>
              <a:rPr kumimoji="1" lang="en-US" altLang="ja-JP" sz="2400" b="1" dirty="0" smtClean="0"/>
              <a:t>12</a:t>
            </a:r>
            <a:r>
              <a:rPr kumimoji="1" lang="ja-JP" altLang="en-US" sz="2400" b="1" dirty="0" smtClean="0"/>
              <a:t>月ソユーズロケット</a:t>
            </a:r>
            <a:endParaRPr kumimoji="1" lang="en-US" altLang="ja-JP" sz="2400" b="1" dirty="0" smtClean="0"/>
          </a:p>
          <a:p>
            <a:r>
              <a:rPr kumimoji="1" lang="ja-JP" altLang="en-US" sz="2400" b="1" dirty="0" smtClean="0"/>
              <a:t>カザフスタンロシア宇宙基地</a:t>
            </a:r>
            <a:endParaRPr kumimoji="1" lang="ja-JP" altLang="en-US" sz="2400" b="1" dirty="0"/>
          </a:p>
        </p:txBody>
      </p:sp>
      <p:sp>
        <p:nvSpPr>
          <p:cNvPr id="9" name="テキスト ボックス 8"/>
          <p:cNvSpPr txBox="1"/>
          <p:nvPr/>
        </p:nvSpPr>
        <p:spPr>
          <a:xfrm>
            <a:off x="7526199" y="5500409"/>
            <a:ext cx="4665801" cy="830997"/>
          </a:xfrm>
          <a:prstGeom prst="rect">
            <a:avLst/>
          </a:prstGeom>
          <a:noFill/>
        </p:spPr>
        <p:txBody>
          <a:bodyPr wrap="square" rtlCol="0">
            <a:spAutoFit/>
          </a:bodyPr>
          <a:lstStyle/>
          <a:p>
            <a:r>
              <a:rPr kumimoji="1" lang="en-US" altLang="ja-JP" sz="2400" b="1" dirty="0" smtClean="0"/>
              <a:t>2020</a:t>
            </a:r>
            <a:r>
              <a:rPr kumimoji="1" lang="ja-JP" altLang="en-US" sz="2400" b="1" dirty="0" smtClean="0"/>
              <a:t>年</a:t>
            </a:r>
            <a:r>
              <a:rPr kumimoji="1" lang="en-US" altLang="ja-JP" sz="2400" b="1" dirty="0" smtClean="0"/>
              <a:t>11</a:t>
            </a:r>
            <a:r>
              <a:rPr kumimoji="1" lang="ja-JP" altLang="en-US" sz="2400" b="1" dirty="0" smtClean="0"/>
              <a:t>月</a:t>
            </a:r>
            <a:r>
              <a:rPr kumimoji="1" lang="en-US" altLang="ja-JP" sz="2400" b="1" dirty="0" smtClean="0"/>
              <a:t>15</a:t>
            </a:r>
            <a:r>
              <a:rPr kumimoji="1" lang="ja-JP" altLang="en-US" sz="2400" b="1" dirty="0" smtClean="0"/>
              <a:t>日クルードラゴン</a:t>
            </a:r>
            <a:endParaRPr kumimoji="1" lang="en-US" altLang="ja-JP" sz="2400" b="1" dirty="0" smtClean="0"/>
          </a:p>
          <a:p>
            <a:r>
              <a:rPr lang="ja-JP" altLang="en-US" sz="2400" b="1" dirty="0" smtClean="0"/>
              <a:t>ケネディ宇宙</a:t>
            </a:r>
            <a:r>
              <a:rPr lang="ja-JP" altLang="en-US" sz="2400" b="1" dirty="0"/>
              <a:t>センタ</a:t>
            </a:r>
            <a:r>
              <a:rPr lang="ja-JP" altLang="en-US" sz="2400" b="1" dirty="0" smtClean="0"/>
              <a:t>ー</a:t>
            </a:r>
            <a:endParaRPr kumimoji="1" lang="ja-JP" altLang="en-US" sz="2400" b="1" dirty="0"/>
          </a:p>
        </p:txBody>
      </p:sp>
    </p:spTree>
    <p:extLst>
      <p:ext uri="{BB962C8B-B14F-4D97-AF65-F5344CB8AC3E}">
        <p14:creationId xmlns:p14="http://schemas.microsoft.com/office/powerpoint/2010/main" val="281349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68731"/>
          </a:xfrm>
        </p:spPr>
        <p:txBody>
          <a:bodyPr>
            <a:normAutofit/>
          </a:bodyPr>
          <a:lstStyle/>
          <a:p>
            <a:r>
              <a:rPr kumimoji="1" lang="ja-JP" altLang="en-US" sz="3200" dirty="0" smtClean="0"/>
              <a:t>①　</a:t>
            </a:r>
            <a:r>
              <a:rPr kumimoji="1" lang="ja-JP" altLang="en-US" dirty="0" smtClean="0"/>
              <a:t>それぞれの苦労・懸念はありました。</a:t>
            </a:r>
            <a:endParaRPr kumimoji="1" lang="ja-JP" altLang="en-US" dirty="0"/>
          </a:p>
        </p:txBody>
      </p:sp>
      <p:sp>
        <p:nvSpPr>
          <p:cNvPr id="3" name="コンテンツ プレースホルダー 2"/>
          <p:cNvSpPr>
            <a:spLocks noGrp="1"/>
          </p:cNvSpPr>
          <p:nvPr>
            <p:ph idx="1"/>
          </p:nvPr>
        </p:nvSpPr>
        <p:spPr>
          <a:xfrm>
            <a:off x="838200" y="1499616"/>
            <a:ext cx="6093178" cy="5217273"/>
          </a:xfrm>
        </p:spPr>
        <p:txBody>
          <a:bodyPr>
            <a:normAutofit fontScale="92500"/>
          </a:bodyPr>
          <a:lstStyle/>
          <a:p>
            <a:r>
              <a:rPr kumimoji="1" lang="en-US" altLang="ja-JP" sz="4000" dirty="0" smtClean="0">
                <a:solidFill>
                  <a:srgbClr val="FF0000"/>
                </a:solidFill>
              </a:rPr>
              <a:t>2005</a:t>
            </a:r>
            <a:r>
              <a:rPr kumimoji="1" lang="ja-JP" altLang="en-US" sz="4000" dirty="0" smtClean="0">
                <a:solidFill>
                  <a:srgbClr val="FF0000"/>
                </a:solidFill>
              </a:rPr>
              <a:t>年のスペースシャトル</a:t>
            </a:r>
            <a:r>
              <a:rPr kumimoji="1" lang="ja-JP" altLang="en-US" sz="4000" dirty="0" smtClean="0"/>
              <a:t>：</a:t>
            </a:r>
            <a:endParaRPr kumimoji="1" lang="en-US" altLang="ja-JP" sz="4000" dirty="0" smtClean="0"/>
          </a:p>
          <a:p>
            <a:r>
              <a:rPr kumimoji="1" lang="ja-JP" altLang="en-US" sz="4000" dirty="0" smtClean="0"/>
              <a:t>打ち上げ</a:t>
            </a:r>
            <a:r>
              <a:rPr kumimoji="1" lang="en-US" altLang="ja-JP" sz="4000" dirty="0" smtClean="0"/>
              <a:t>2</a:t>
            </a:r>
            <a:r>
              <a:rPr kumimoji="1" lang="ja-JP" altLang="en-US" sz="4000" dirty="0" smtClean="0"/>
              <a:t>時間前に中断。</a:t>
            </a:r>
            <a:endParaRPr kumimoji="1" lang="en-US" altLang="ja-JP" sz="4000" dirty="0" smtClean="0"/>
          </a:p>
          <a:p>
            <a:r>
              <a:rPr kumimoji="1" lang="ja-JP" altLang="en-US" sz="4000" dirty="0" smtClean="0"/>
              <a:t>センサーの故障。原因発見と対策に</a:t>
            </a:r>
            <a:r>
              <a:rPr kumimoji="1" lang="en-US" altLang="ja-JP" sz="4000" dirty="0" smtClean="0"/>
              <a:t>2</a:t>
            </a:r>
            <a:r>
              <a:rPr kumimoji="1" lang="ja-JP" altLang="en-US" sz="4000" dirty="0" smtClean="0"/>
              <a:t>週間かけて、ようやく打ち上げ。</a:t>
            </a:r>
            <a:endParaRPr kumimoji="1" lang="en-US" altLang="ja-JP" sz="4000" dirty="0" smtClean="0"/>
          </a:p>
          <a:p>
            <a:r>
              <a:rPr kumimoji="1" lang="ja-JP" altLang="en-US" sz="4000" dirty="0" smtClean="0"/>
              <a:t>帰還直前に空中分解したコロンビア号の次の再開機だった緊張感。</a:t>
            </a:r>
            <a:endParaRPr kumimoji="1" lang="en-US" altLang="ja-JP" sz="4000" dirty="0" smtClean="0"/>
          </a:p>
          <a:p>
            <a:r>
              <a:rPr kumimoji="1" lang="ja-JP" altLang="en-US" sz="4000" dirty="0" smtClean="0"/>
              <a:t>本当に大丈夫なの？の心配</a:t>
            </a:r>
            <a:endParaRPr kumimoji="1" lang="en-US" altLang="ja-JP" sz="4000" dirty="0" smtClean="0"/>
          </a:p>
          <a:p>
            <a:endParaRPr lang="en-US" altLang="ja-JP" dirty="0"/>
          </a:p>
          <a:p>
            <a:endParaRPr lang="en-US" altLang="ja-JP"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378" y="1317976"/>
            <a:ext cx="4617156" cy="3462867"/>
          </a:xfrm>
          <a:prstGeom prst="rect">
            <a:avLst/>
          </a:prstGeom>
        </p:spPr>
      </p:pic>
    </p:spTree>
    <p:extLst>
      <p:ext uri="{BB962C8B-B14F-4D97-AF65-F5344CB8AC3E}">
        <p14:creationId xmlns:p14="http://schemas.microsoft.com/office/powerpoint/2010/main" val="2230293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9731" y="306482"/>
            <a:ext cx="10515600" cy="1325563"/>
          </a:xfrm>
        </p:spPr>
        <p:txBody>
          <a:bodyPr/>
          <a:lstStyle/>
          <a:p>
            <a:r>
              <a:rPr lang="en-US" altLang="ja-JP" dirty="0">
                <a:solidFill>
                  <a:srgbClr val="FF0000"/>
                </a:solidFill>
              </a:rPr>
              <a:t>2009</a:t>
            </a:r>
            <a:r>
              <a:rPr lang="ja-JP" altLang="en-US" dirty="0">
                <a:solidFill>
                  <a:srgbClr val="FF0000"/>
                </a:solidFill>
              </a:rPr>
              <a:t>年</a:t>
            </a:r>
            <a:r>
              <a:rPr lang="en-US" altLang="ja-JP" dirty="0">
                <a:solidFill>
                  <a:srgbClr val="FF0000"/>
                </a:solidFill>
              </a:rPr>
              <a:t>12</a:t>
            </a:r>
            <a:r>
              <a:rPr lang="ja-JP" altLang="en-US" dirty="0">
                <a:solidFill>
                  <a:srgbClr val="FF0000"/>
                </a:solidFill>
              </a:rPr>
              <a:t>月ソユーズ</a:t>
            </a:r>
            <a:endParaRPr kumimoji="1" lang="ja-JP" altLang="en-US" dirty="0"/>
          </a:p>
        </p:txBody>
      </p:sp>
      <p:sp>
        <p:nvSpPr>
          <p:cNvPr id="3" name="コンテンツ プレースホルダー 2"/>
          <p:cNvSpPr>
            <a:spLocks noGrp="1"/>
          </p:cNvSpPr>
          <p:nvPr>
            <p:ph idx="1"/>
          </p:nvPr>
        </p:nvSpPr>
        <p:spPr>
          <a:xfrm>
            <a:off x="683430" y="1307591"/>
            <a:ext cx="6028266" cy="5376672"/>
          </a:xfrm>
        </p:spPr>
        <p:txBody>
          <a:bodyPr>
            <a:normAutofit/>
          </a:bodyPr>
          <a:lstStyle/>
          <a:p>
            <a:pPr marL="0" indent="0">
              <a:buNone/>
            </a:pPr>
            <a:endParaRPr lang="en-US" altLang="ja-JP" sz="4000" dirty="0" smtClean="0"/>
          </a:p>
          <a:p>
            <a:r>
              <a:rPr lang="ja-JP" altLang="en-US" sz="4000" dirty="0" smtClean="0"/>
              <a:t>バイコヌール</a:t>
            </a:r>
            <a:r>
              <a:rPr lang="ja-JP" altLang="en-US" sz="4000" dirty="0"/>
              <a:t>は地の</a:t>
            </a:r>
            <a:r>
              <a:rPr lang="ja-JP" altLang="en-US" sz="4000" dirty="0" smtClean="0"/>
              <a:t>果て　砂漠の中の</a:t>
            </a:r>
            <a:r>
              <a:rPr lang="ja-JP" altLang="en-US" sz="4000" dirty="0"/>
              <a:t>秘密基地だったところ。 </a:t>
            </a:r>
            <a:endParaRPr lang="en-US" altLang="ja-JP" sz="4000" dirty="0" smtClean="0"/>
          </a:p>
          <a:p>
            <a:r>
              <a:rPr lang="ja-JP" altLang="en-US" sz="4000" dirty="0" smtClean="0"/>
              <a:t>モスクワ</a:t>
            </a:r>
            <a:r>
              <a:rPr lang="ja-JP" altLang="en-US" sz="4000" dirty="0"/>
              <a:t>から軍用機で入る</a:t>
            </a:r>
            <a:r>
              <a:rPr lang="ja-JP" altLang="en-US" sz="4000" dirty="0" smtClean="0"/>
              <a:t>。訪問</a:t>
            </a:r>
            <a:r>
              <a:rPr lang="ja-JP" altLang="en-US" sz="4000" dirty="0"/>
              <a:t>費用も大変だった</a:t>
            </a:r>
            <a:r>
              <a:rPr lang="ja-JP" altLang="en-US" sz="4000" dirty="0" smtClean="0"/>
              <a:t>。</a:t>
            </a:r>
            <a:endParaRPr lang="en-US" altLang="ja-JP" sz="4000" dirty="0" smtClean="0"/>
          </a:p>
          <a:p>
            <a:r>
              <a:rPr lang="ja-JP" altLang="en-US" sz="4000" dirty="0" smtClean="0"/>
              <a:t>零下</a:t>
            </a:r>
            <a:r>
              <a:rPr lang="en-US" altLang="ja-JP" sz="4000" dirty="0"/>
              <a:t>2</a:t>
            </a:r>
            <a:r>
              <a:rPr lang="ja-JP" altLang="en-US" sz="4000" dirty="0"/>
              <a:t>度の夜の中の見送り。</a:t>
            </a:r>
            <a:endParaRPr lang="en-US" altLang="ja-JP" sz="4000" dirty="0"/>
          </a:p>
          <a:p>
            <a:endParaRPr kumimoji="1" lang="ja-JP" altLang="en-US" sz="4000"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08295" y="1334216"/>
            <a:ext cx="5924748" cy="4443561"/>
          </a:xfrm>
          <a:prstGeom prst="rect">
            <a:avLst/>
          </a:prstGeom>
        </p:spPr>
      </p:pic>
    </p:spTree>
    <p:extLst>
      <p:ext uri="{BB962C8B-B14F-4D97-AF65-F5344CB8AC3E}">
        <p14:creationId xmlns:p14="http://schemas.microsoft.com/office/powerpoint/2010/main" val="246761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00456" y="160178"/>
            <a:ext cx="10515600" cy="1325563"/>
          </a:xfrm>
        </p:spPr>
        <p:txBody>
          <a:bodyPr>
            <a:normAutofit fontScale="90000"/>
          </a:bodyPr>
          <a:lstStyle/>
          <a:p>
            <a:r>
              <a:rPr lang="en-US" altLang="ja-JP" sz="4900" dirty="0"/>
              <a:t>2020</a:t>
            </a:r>
            <a:r>
              <a:rPr lang="ja-JP" altLang="en-US" sz="4900" dirty="0"/>
              <a:t>年</a:t>
            </a:r>
            <a:r>
              <a:rPr lang="en-US" altLang="ja-JP" sz="4900" dirty="0"/>
              <a:t>11</a:t>
            </a:r>
            <a:r>
              <a:rPr lang="ja-JP" altLang="en-US" sz="4900" dirty="0"/>
              <a:t>月　</a:t>
            </a:r>
            <a:r>
              <a:rPr lang="ja-JP" altLang="en-US" sz="4900" dirty="0">
                <a:solidFill>
                  <a:srgbClr val="FF0000"/>
                </a:solidFill>
              </a:rPr>
              <a:t>スペース</a:t>
            </a:r>
            <a:r>
              <a:rPr lang="en-US" altLang="ja-JP" sz="4900" dirty="0">
                <a:solidFill>
                  <a:srgbClr val="FF0000"/>
                </a:solidFill>
              </a:rPr>
              <a:t>X</a:t>
            </a:r>
            <a:r>
              <a:rPr lang="ja-JP" altLang="en-US" sz="4900" dirty="0">
                <a:solidFill>
                  <a:srgbClr val="FF0000"/>
                </a:solidFill>
              </a:rPr>
              <a:t>　クルードラゴン</a:t>
            </a:r>
            <a:r>
              <a:rPr lang="ja-JP" altLang="en-US" dirty="0"/>
              <a:t>：</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759177" y="1295046"/>
            <a:ext cx="7425267" cy="5562954"/>
          </a:xfrm>
        </p:spPr>
        <p:txBody>
          <a:bodyPr>
            <a:normAutofit fontScale="40000" lnSpcReduction="20000"/>
          </a:bodyPr>
          <a:lstStyle/>
          <a:p>
            <a:endParaRPr lang="en-US" altLang="ja-JP" sz="9000" dirty="0"/>
          </a:p>
          <a:p>
            <a:pPr marL="0" indent="0">
              <a:buNone/>
            </a:pPr>
            <a:r>
              <a:rPr lang="ja-JP" altLang="en-US" sz="11100" dirty="0" smtClean="0"/>
              <a:t>初めての民間開発のロケット</a:t>
            </a:r>
            <a:endParaRPr lang="en-US" altLang="ja-JP" sz="11100" dirty="0" smtClean="0"/>
          </a:p>
          <a:p>
            <a:pPr marL="0" indent="0">
              <a:buNone/>
            </a:pPr>
            <a:r>
              <a:rPr lang="en-US" altLang="ja-JP" sz="11100" dirty="0"/>
              <a:t>2019</a:t>
            </a:r>
            <a:r>
              <a:rPr lang="ja-JP" altLang="en-US" sz="11100" dirty="0"/>
              <a:t>年冬に発表されたから</a:t>
            </a:r>
            <a:r>
              <a:rPr lang="ja-JP" altLang="en-US" sz="11100" dirty="0" smtClean="0"/>
              <a:t>、</a:t>
            </a:r>
            <a:endParaRPr lang="en-US" altLang="ja-JP" sz="11100" dirty="0" smtClean="0"/>
          </a:p>
          <a:p>
            <a:pPr marL="0" indent="0">
              <a:buNone/>
            </a:pPr>
            <a:r>
              <a:rPr lang="ja-JP" altLang="en-US" sz="11100" dirty="0" smtClean="0"/>
              <a:t>何度</a:t>
            </a:r>
            <a:r>
              <a:rPr lang="ja-JP" altLang="en-US" sz="11100" dirty="0"/>
              <a:t>も繰り返す打ち上げ延期</a:t>
            </a:r>
            <a:r>
              <a:rPr lang="ja-JP" altLang="en-US" sz="11100" dirty="0" smtClean="0"/>
              <a:t>、</a:t>
            </a:r>
            <a:endParaRPr lang="en-US" altLang="ja-JP" sz="11100" dirty="0" smtClean="0"/>
          </a:p>
          <a:p>
            <a:pPr marL="0" indent="0">
              <a:buNone/>
            </a:pPr>
            <a:r>
              <a:rPr lang="ja-JP" altLang="en-US" sz="11100" dirty="0" smtClean="0"/>
              <a:t>ほんと</a:t>
            </a:r>
            <a:r>
              <a:rPr lang="ja-JP" altLang="en-US" sz="11100" dirty="0"/>
              <a:t>に飛べるの</a:t>
            </a:r>
            <a:endParaRPr lang="en-US" altLang="ja-JP" sz="11100" dirty="0" smtClean="0"/>
          </a:p>
          <a:p>
            <a:pPr marL="0" indent="0">
              <a:buNone/>
            </a:pPr>
            <a:r>
              <a:rPr lang="ja-JP" altLang="en-US" sz="9000" dirty="0"/>
              <a:t>　</a:t>
            </a:r>
            <a:endParaRPr lang="en-US" altLang="ja-JP" sz="9000" dirty="0" smtClean="0"/>
          </a:p>
          <a:p>
            <a:r>
              <a:rPr lang="ja-JP" altLang="en-US" sz="11200" dirty="0" smtClean="0"/>
              <a:t>アメリカ</a:t>
            </a:r>
            <a:r>
              <a:rPr lang="ja-JP" altLang="en-US" sz="11200" dirty="0"/>
              <a:t>はコロナ</a:t>
            </a:r>
            <a:r>
              <a:rPr lang="ja-JP" altLang="en-US" sz="11200" dirty="0" smtClean="0"/>
              <a:t>全盛期、感染の不安</a:t>
            </a:r>
            <a:r>
              <a:rPr lang="ja-JP" altLang="en-US" sz="11200" dirty="0"/>
              <a:t>の中の訪米</a:t>
            </a:r>
            <a:r>
              <a:rPr lang="ja-JP" altLang="en-US" sz="11200" dirty="0" smtClean="0"/>
              <a:t>。</a:t>
            </a:r>
            <a:endParaRPr lang="en-US" altLang="ja-JP" sz="11200" dirty="0" smtClean="0"/>
          </a:p>
          <a:p>
            <a:endParaRPr lang="en-US" altLang="ja-JP" sz="11200" dirty="0" smtClean="0"/>
          </a:p>
          <a:p>
            <a:endParaRPr lang="ja-JP" altLang="en-US" sz="14400" dirty="0" smtClean="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165" y="1165012"/>
            <a:ext cx="3622267" cy="4831646"/>
          </a:xfrm>
          <a:prstGeom prst="rect">
            <a:avLst/>
          </a:prstGeom>
        </p:spPr>
      </p:pic>
    </p:spTree>
    <p:extLst>
      <p:ext uri="{BB962C8B-B14F-4D97-AF65-F5344CB8AC3E}">
        <p14:creationId xmlns:p14="http://schemas.microsoft.com/office/powerpoint/2010/main" val="309683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3956"/>
            <a:ext cx="9728677" cy="6694044"/>
          </a:xfrm>
        </p:spPr>
      </p:pic>
    </p:spTree>
    <p:extLst>
      <p:ext uri="{BB962C8B-B14F-4D97-AF65-F5344CB8AC3E}">
        <p14:creationId xmlns:p14="http://schemas.microsoft.com/office/powerpoint/2010/main" val="420787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②　宇宙飛行士の健康管理　</a:t>
            </a:r>
            <a:r>
              <a:rPr kumimoji="1" lang="en-US" altLang="ja-JP" dirty="0" smtClean="0"/>
              <a:t/>
            </a:r>
            <a:br>
              <a:rPr kumimoji="1" lang="en-US" altLang="ja-JP" dirty="0" smtClean="0"/>
            </a:br>
            <a:r>
              <a:rPr lang="ja-JP" altLang="en-US" dirty="0"/>
              <a:t>　</a:t>
            </a:r>
            <a:r>
              <a:rPr lang="ja-JP" altLang="en-US" dirty="0" smtClean="0"/>
              <a:t>　　　　　　　　　　</a:t>
            </a:r>
            <a:r>
              <a:rPr kumimoji="1" lang="ja-JP" altLang="en-US" sz="3600" dirty="0" smtClean="0"/>
              <a:t>その小さな一役　父親</a:t>
            </a:r>
            <a:endParaRPr kumimoji="1" lang="ja-JP" altLang="en-US" sz="3600" dirty="0"/>
          </a:p>
        </p:txBody>
      </p:sp>
      <p:sp>
        <p:nvSpPr>
          <p:cNvPr id="3" name="コンテンツ プレースホルダー 2"/>
          <p:cNvSpPr>
            <a:spLocks noGrp="1"/>
          </p:cNvSpPr>
          <p:nvPr>
            <p:ph idx="1"/>
          </p:nvPr>
        </p:nvSpPr>
        <p:spPr>
          <a:xfrm>
            <a:off x="710184" y="2685161"/>
            <a:ext cx="6897624" cy="4172839"/>
          </a:xfrm>
        </p:spPr>
        <p:txBody>
          <a:bodyPr>
            <a:noAutofit/>
          </a:bodyPr>
          <a:lstStyle/>
          <a:p>
            <a:r>
              <a:rPr kumimoji="1" lang="ja-JP" altLang="en-US" sz="4000" dirty="0" smtClean="0"/>
              <a:t>宇宙飛行士たちは、出発前の</a:t>
            </a:r>
            <a:r>
              <a:rPr kumimoji="1" lang="en-US" altLang="ja-JP" sz="4000" dirty="0" smtClean="0"/>
              <a:t>1</a:t>
            </a:r>
            <a:r>
              <a:rPr kumimoji="1" lang="ja-JP" altLang="en-US" sz="4000" dirty="0" smtClean="0"/>
              <a:t>か月すべての病原菌から隔離されます。近寄ることが許される人たちは、特別の人たちです。</a:t>
            </a:r>
            <a:endParaRPr kumimoji="1" lang="en-US" altLang="ja-JP" sz="4000" dirty="0" smtClean="0"/>
          </a:p>
          <a:p>
            <a:r>
              <a:rPr kumimoji="1" lang="ja-JP" altLang="en-US" sz="4000" dirty="0" smtClean="0"/>
              <a:t>我々は、ガラス越しに聡一と</a:t>
            </a:r>
            <a:r>
              <a:rPr lang="ja-JP" altLang="en-US" sz="4000" dirty="0" smtClean="0"/>
              <a:t>面談がかないました</a:t>
            </a:r>
            <a:r>
              <a:rPr kumimoji="1" lang="ja-JP" altLang="en-US" sz="4000" dirty="0" smtClean="0"/>
              <a:t>。</a:t>
            </a:r>
            <a:endParaRPr kumimoji="1" lang="en-US" altLang="ja-JP" sz="4000" dirty="0" smtClean="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603" y="2396400"/>
            <a:ext cx="3207741" cy="4278720"/>
          </a:xfrm>
          <a:prstGeom prst="rect">
            <a:avLst/>
          </a:prstGeom>
        </p:spPr>
      </p:pic>
    </p:spTree>
    <p:extLst>
      <p:ext uri="{BB962C8B-B14F-4D97-AF65-F5344CB8AC3E}">
        <p14:creationId xmlns:p14="http://schemas.microsoft.com/office/powerpoint/2010/main" val="269778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7915"/>
          </a:xfrm>
        </p:spPr>
        <p:txBody>
          <a:bodyPr>
            <a:normAutofit fontScale="90000"/>
          </a:bodyPr>
          <a:lstStyle/>
          <a:p>
            <a:r>
              <a:rPr lang="ja-JP" altLang="en-US" dirty="0" smtClean="0"/>
              <a:t>②宇宙</a:t>
            </a:r>
            <a:r>
              <a:rPr lang="ja-JP" altLang="en-US" dirty="0"/>
              <a:t>飛行士の健康管理　</a:t>
            </a:r>
            <a:r>
              <a:rPr lang="ja-JP" altLang="en-US" sz="3600" dirty="0"/>
              <a:t>その小さな一役　父親</a:t>
            </a:r>
            <a:endParaRPr kumimoji="1" lang="ja-JP" altLang="en-US" dirty="0"/>
          </a:p>
        </p:txBody>
      </p:sp>
      <p:sp>
        <p:nvSpPr>
          <p:cNvPr id="3" name="コンテンツ プレースホルダー 2"/>
          <p:cNvSpPr>
            <a:spLocks noGrp="1"/>
          </p:cNvSpPr>
          <p:nvPr>
            <p:ph idx="1"/>
          </p:nvPr>
        </p:nvSpPr>
        <p:spPr>
          <a:xfrm>
            <a:off x="838200" y="1865376"/>
            <a:ext cx="10515600" cy="4773168"/>
          </a:xfrm>
        </p:spPr>
        <p:txBody>
          <a:bodyPr>
            <a:noAutofit/>
          </a:bodyPr>
          <a:lstStyle/>
          <a:p>
            <a:r>
              <a:rPr lang="ja-JP" altLang="en-US" sz="4000" dirty="0" smtClean="0"/>
              <a:t>この隔離施設での生活は、肉体の健康のためですが、</a:t>
            </a:r>
            <a:r>
              <a:rPr kumimoji="1" lang="ja-JP" altLang="en-US" sz="4000" dirty="0" smtClean="0"/>
              <a:t>宇宙飛行士たちは無重力という閉鎖空間で長期間を耐えますので、</a:t>
            </a:r>
            <a:r>
              <a:rPr kumimoji="1" lang="ja-JP" altLang="en-US" sz="4000" dirty="0" smtClean="0">
                <a:solidFill>
                  <a:srgbClr val="FF0000"/>
                </a:solidFill>
              </a:rPr>
              <a:t>精神的安定</a:t>
            </a:r>
            <a:r>
              <a:rPr kumimoji="1" lang="ja-JP" altLang="en-US" sz="4000" dirty="0" smtClean="0"/>
              <a:t>を支援していくことにも</a:t>
            </a:r>
            <a:r>
              <a:rPr kumimoji="1" lang="en-US" altLang="ja-JP" sz="4000" dirty="0" smtClean="0"/>
              <a:t>NASA</a:t>
            </a:r>
            <a:r>
              <a:rPr kumimoji="1" lang="ja-JP" altLang="en-US" sz="4000" dirty="0" smtClean="0"/>
              <a:t>・</a:t>
            </a:r>
            <a:r>
              <a:rPr kumimoji="1" lang="en-US" altLang="ja-JP" sz="4000" dirty="0" smtClean="0"/>
              <a:t>JAXA</a:t>
            </a:r>
            <a:r>
              <a:rPr kumimoji="1" lang="ja-JP" altLang="en-US" sz="4000" dirty="0" smtClean="0"/>
              <a:t>は格別の配慮をしています。</a:t>
            </a:r>
            <a:endParaRPr kumimoji="1" lang="en-US" altLang="ja-JP" sz="4000" dirty="0" smtClean="0"/>
          </a:p>
          <a:p>
            <a:r>
              <a:rPr lang="ja-JP" altLang="en-US" sz="4000" dirty="0" smtClean="0"/>
              <a:t>今回父親である私に示してくれた特別な配慮も、その一環でした。高齢者がこのイベントの間倒れたりすることの無いように</a:t>
            </a:r>
            <a:r>
              <a:rPr lang="ja-JP" altLang="en-US" sz="4000" dirty="0" err="1" smtClean="0"/>
              <a:t>です</a:t>
            </a:r>
            <a:r>
              <a:rPr lang="ja-JP" altLang="en-US" sz="4000" dirty="0" smtClean="0"/>
              <a:t>。</a:t>
            </a:r>
            <a:endParaRPr kumimoji="1" lang="en-US" altLang="ja-JP" sz="4000" dirty="0" smtClean="0"/>
          </a:p>
        </p:txBody>
      </p:sp>
    </p:spTree>
    <p:extLst>
      <p:ext uri="{BB962C8B-B14F-4D97-AF65-F5344CB8AC3E}">
        <p14:creationId xmlns:p14="http://schemas.microsoft.com/office/powerpoint/2010/main" val="172436498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TotalTime>
  <Words>740</Words>
  <Application>Microsoft Office PowerPoint</Application>
  <PresentationFormat>ワイド画面</PresentationFormat>
  <Paragraphs>70</Paragraphs>
  <Slides>16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ＭＳ Ｐゴシック</vt:lpstr>
      <vt:lpstr>Arial</vt:lpstr>
      <vt:lpstr>Calibri</vt:lpstr>
      <vt:lpstr>Calibri Light</vt:lpstr>
      <vt:lpstr>Office テーマ</vt:lpstr>
      <vt:lpstr>クルードラゴン宇宙船 打ち上げ を見送って ３つの感想</vt:lpstr>
      <vt:lpstr> ①　3度目3種類の宇宙への旅立ち </vt:lpstr>
      <vt:lpstr>①3度目3種類の宇宙への旅立ち </vt:lpstr>
      <vt:lpstr>①　それぞれの苦労・懸念はありました。</vt:lpstr>
      <vt:lpstr>2009年12月ソユーズ</vt:lpstr>
      <vt:lpstr>2020年11月　スペースX　クルードラゴン： </vt:lpstr>
      <vt:lpstr>PowerPoint プレゼンテーション</vt:lpstr>
      <vt:lpstr>②　宇宙飛行士の健康管理　 　　　　　　　　　　　その小さな一役　父親</vt:lpstr>
      <vt:lpstr>②宇宙飛行士の健康管理　その小さな一役　父親</vt:lpstr>
      <vt:lpstr>②宇宙飛行士の健康管理　その小さな一役　父親</vt:lpstr>
      <vt:lpstr>②宇宙飛行士の健康管理　その小さな一役父親</vt:lpstr>
      <vt:lpstr>③　熱烈ファンの存在</vt:lpstr>
      <vt:lpstr>③　熱烈ファンの存在</vt:lpstr>
      <vt:lpstr>③　熱烈ファンの存在</vt:lpstr>
      <vt:lpstr>③　熱烈ファンの存在</vt:lpstr>
      <vt:lpstr>これから来年4月初めまでISSに滞在します。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クルードラゴン宇宙船打ち上げ を見送る</dc:title>
  <dc:creator>野口 幹夫</dc:creator>
  <cp:lastModifiedBy>野口 幹夫</cp:lastModifiedBy>
  <cp:revision>42</cp:revision>
  <cp:lastPrinted>2020-11-26T01:04:03Z</cp:lastPrinted>
  <dcterms:created xsi:type="dcterms:W3CDTF">2020-11-23T21:53:42Z</dcterms:created>
  <dcterms:modified xsi:type="dcterms:W3CDTF">2020-11-28T07:58:27Z</dcterms:modified>
</cp:coreProperties>
</file>